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871B285-C7C1-4BC3-BABE-EE30BB95F9C6}" type="datetimeFigureOut">
              <a:rPr lang="en-US" smtClean="0"/>
              <a:t>3/28/2020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73C67BBD-B1E8-4327-9108-4C9239949B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71B285-C7C1-4BC3-BABE-EE30BB95F9C6}" type="datetimeFigureOut">
              <a:rPr lang="en-US" smtClean="0"/>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71B285-C7C1-4BC3-BABE-EE30BB95F9C6}" type="datetimeFigureOut">
              <a:rPr lang="en-US" smtClean="0"/>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71B285-C7C1-4BC3-BABE-EE30BB95F9C6}" type="datetimeFigureOut">
              <a:rPr lang="en-US" smtClean="0"/>
              <a:t>3/28/2020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73C67BBD-B1E8-4327-9108-4C9239949B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871B285-C7C1-4BC3-BABE-EE30BB95F9C6}" type="datetimeFigureOut">
              <a:rPr lang="en-US" smtClean="0"/>
              <a:t>3/28/2020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73C67BBD-B1E8-4327-9108-4C9239949BD5}"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871B285-C7C1-4BC3-BABE-EE30BB95F9C6}" type="datetimeFigureOut">
              <a:rPr lang="en-US" smtClean="0"/>
              <a:t>3/28/2020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871B285-C7C1-4BC3-BABE-EE30BB95F9C6}" type="datetimeFigureOut">
              <a:rPr lang="en-US" smtClean="0"/>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73C67BBD-B1E8-4327-9108-4C9239949BD5}"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871B285-C7C1-4BC3-BABE-EE30BB95F9C6}" type="datetimeFigureOut">
              <a:rPr lang="en-US" smtClean="0"/>
              <a:t>3/28/2020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871B285-C7C1-4BC3-BABE-EE30BB95F9C6}" type="datetimeFigureOut">
              <a:rPr lang="en-US" smtClean="0"/>
              <a:t>3/28/2020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71B285-C7C1-4BC3-BABE-EE30BB95F9C6}" type="datetimeFigureOut">
              <a:rPr lang="en-US" smtClean="0"/>
              <a:t>3/28/2020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C67BBD-B1E8-4327-9108-4C9239949B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871B285-C7C1-4BC3-BABE-EE30BB95F9C6}" type="datetimeFigureOut">
              <a:rPr lang="en-US" smtClean="0"/>
              <a:t>3/28/2020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3C67BBD-B1E8-4327-9108-4C9239949BD5}"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871B285-C7C1-4BC3-BABE-EE30BB95F9C6}" type="datetimeFigureOut">
              <a:rPr lang="en-US" smtClean="0"/>
              <a:t>3/28/2020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3C67BBD-B1E8-4327-9108-4C9239949BD5}"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r-Latn-RS" dirty="0" smtClean="0"/>
              <a:t>SOME / ANY </a:t>
            </a:r>
            <a:r>
              <a:rPr lang="sr-Latn-RS" sz="1200" dirty="0" smtClean="0"/>
              <a:t>countable and uncountable nouns</a:t>
            </a:r>
            <a:endParaRPr lang="en-US" dirty="0"/>
          </a:p>
        </p:txBody>
      </p:sp>
      <p:sp>
        <p:nvSpPr>
          <p:cNvPr id="5" name="Content Placeholder 4"/>
          <p:cNvSpPr>
            <a:spLocks noGrp="1"/>
          </p:cNvSpPr>
          <p:nvPr>
            <p:ph idx="1"/>
          </p:nvPr>
        </p:nvSpPr>
        <p:spPr/>
        <p:txBody>
          <a:bodyPr/>
          <a:lstStyle/>
          <a:p>
            <a:r>
              <a:rPr lang="sr-Latn-RS" dirty="0" smtClean="0"/>
              <a:t>A / AN </a:t>
            </a:r>
          </a:p>
          <a:p>
            <a:r>
              <a:rPr lang="sr-Latn-RS" dirty="0" smtClean="0"/>
              <a:t>SOME / ANY</a:t>
            </a:r>
          </a:p>
          <a:p>
            <a:r>
              <a:rPr lang="sr-Latn-RS" dirty="0" smtClean="0"/>
              <a:t>MUCH / MANY </a:t>
            </a:r>
            <a:endParaRPr lang="en-US" dirty="0"/>
          </a:p>
        </p:txBody>
      </p:sp>
    </p:spTree>
    <p:extLst>
      <p:ext uri="{BB962C8B-B14F-4D97-AF65-F5344CB8AC3E}">
        <p14:creationId xmlns:p14="http://schemas.microsoft.com/office/powerpoint/2010/main" val="720625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1333500" y="-952502"/>
            <a:ext cx="6400801" cy="8763002"/>
          </a:xfrm>
        </p:spPr>
      </p:pic>
    </p:spTree>
    <p:extLst>
      <p:ext uri="{BB962C8B-B14F-4D97-AF65-F5344CB8AC3E}">
        <p14:creationId xmlns:p14="http://schemas.microsoft.com/office/powerpoint/2010/main" val="4111891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BOARD GAME</a:t>
            </a:r>
            <a:endParaRPr lang="en-US" dirty="0"/>
          </a:p>
        </p:txBody>
      </p:sp>
      <p:sp>
        <p:nvSpPr>
          <p:cNvPr id="3" name="Content Placeholder 2"/>
          <p:cNvSpPr>
            <a:spLocks noGrp="1"/>
          </p:cNvSpPr>
          <p:nvPr>
            <p:ph idx="1"/>
          </p:nvPr>
        </p:nvSpPr>
        <p:spPr/>
        <p:txBody>
          <a:bodyPr>
            <a:normAutofit fontScale="92500" lnSpcReduction="10000"/>
          </a:bodyPr>
          <a:lstStyle/>
          <a:p>
            <a:r>
              <a:rPr lang="sr-Latn-RS" sz="2800" dirty="0" smtClean="0"/>
              <a:t>Do you know what board games are? If you have some free time, you can play the board game on the next slide with someone from your family. Also, you can play it on your own. Throw the dice and move around the board while forming affirmative (+), negative (-) or interrogative (?) sentences: </a:t>
            </a:r>
          </a:p>
          <a:p>
            <a:endParaRPr lang="sr-Latn-RS" dirty="0"/>
          </a:p>
          <a:p>
            <a:r>
              <a:rPr lang="sr-Latn-RS" sz="2800" dirty="0" smtClean="0"/>
              <a:t>Ukoliko voliš društvene igrice i imaš nekoga ko bi igrao sa tobom, probaj da odigraš sledeću igricu (možeš i sam). Trebaće ti kockica koju bacaš i kada staneš na određeno polje treba da formiraš rečenicu koja se od tebe traži:</a:t>
            </a:r>
            <a:endParaRPr lang="en-US" sz="2800" dirty="0"/>
          </a:p>
        </p:txBody>
      </p:sp>
    </p:spTree>
    <p:extLst>
      <p:ext uri="{BB962C8B-B14F-4D97-AF65-F5344CB8AC3E}">
        <p14:creationId xmlns:p14="http://schemas.microsoft.com/office/powerpoint/2010/main" val="3451407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8545"/>
            <a:ext cx="9144000" cy="6705600"/>
          </a:xfrm>
        </p:spPr>
      </p:pic>
    </p:spTree>
    <p:extLst>
      <p:ext uri="{BB962C8B-B14F-4D97-AF65-F5344CB8AC3E}">
        <p14:creationId xmlns:p14="http://schemas.microsoft.com/office/powerpoint/2010/main" val="4278554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r-Latn-RS" dirty="0" smtClean="0"/>
              <a:t>No homework for this week. </a:t>
            </a:r>
            <a:r>
              <a:rPr lang="sr-Latn-RS" dirty="0" smtClean="0">
                <a:sym typeface="Wingdings" pitchFamily="2" charset="2"/>
              </a:rPr>
              <a:t></a:t>
            </a:r>
            <a:endParaRPr lang="en-US" dirty="0"/>
          </a:p>
        </p:txBody>
      </p:sp>
    </p:spTree>
    <p:extLst>
      <p:ext uri="{BB962C8B-B14F-4D97-AF65-F5344CB8AC3E}">
        <p14:creationId xmlns:p14="http://schemas.microsoft.com/office/powerpoint/2010/main" val="3152493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SOME / ANY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554162"/>
            <a:ext cx="6629400" cy="4846638"/>
          </a:xfrm>
        </p:spPr>
      </p:pic>
    </p:spTree>
    <p:extLst>
      <p:ext uri="{BB962C8B-B14F-4D97-AF65-F5344CB8AC3E}">
        <p14:creationId xmlns:p14="http://schemas.microsoft.com/office/powerpoint/2010/main" val="3754765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SOME / ANY </a:t>
            </a:r>
            <a:endParaRPr lang="en-US" dirty="0"/>
          </a:p>
        </p:txBody>
      </p:sp>
      <p:sp>
        <p:nvSpPr>
          <p:cNvPr id="3" name="Content Placeholder 2"/>
          <p:cNvSpPr>
            <a:spLocks noGrp="1"/>
          </p:cNvSpPr>
          <p:nvPr>
            <p:ph idx="1"/>
          </p:nvPr>
        </p:nvSpPr>
        <p:spPr/>
        <p:txBody>
          <a:bodyPr>
            <a:normAutofit/>
          </a:bodyPr>
          <a:lstStyle/>
          <a:p>
            <a:r>
              <a:rPr lang="sr-Latn-RS" sz="2000" dirty="0" smtClean="0"/>
              <a:t>Šta nam govori prethodni slajd, odnosno pravila na njemu? </a:t>
            </a:r>
          </a:p>
          <a:p>
            <a:pPr marL="0" indent="0">
              <a:buNone/>
            </a:pPr>
            <a:endParaRPr lang="sr-Latn-RS" sz="2000" dirty="0"/>
          </a:p>
          <a:p>
            <a:pPr marL="0" indent="0">
              <a:buNone/>
            </a:pPr>
            <a:endParaRPr lang="sr-Latn-RS" sz="2000" dirty="0" smtClean="0"/>
          </a:p>
          <a:p>
            <a:pPr marL="0" indent="0">
              <a:buNone/>
            </a:pPr>
            <a:r>
              <a:rPr lang="sr-Latn-RS" sz="2000" b="1" dirty="0" smtClean="0"/>
              <a:t>A / AN </a:t>
            </a:r>
            <a:r>
              <a:rPr lang="sr-Latn-RS" sz="2000" dirty="0" smtClean="0"/>
              <a:t>– koristimo za brojive imenice u jednini (nikako u množini)</a:t>
            </a:r>
          </a:p>
          <a:p>
            <a:pPr marL="0" indent="0">
              <a:buNone/>
            </a:pPr>
            <a:endParaRPr lang="sr-Latn-RS" sz="2000" dirty="0" smtClean="0"/>
          </a:p>
          <a:p>
            <a:pPr marL="0" indent="0">
              <a:buNone/>
            </a:pPr>
            <a:r>
              <a:rPr lang="sr-Latn-RS" sz="2000" b="1" dirty="0" smtClean="0"/>
              <a:t>SOME</a:t>
            </a:r>
            <a:r>
              <a:rPr lang="sr-Latn-RS" sz="2000" dirty="0" smtClean="0"/>
              <a:t> – koristimo i za brojive i za nebrojive imenice kada količinu/broj nečega (učionica, mleka, vode, jabuka) ne određujemo precizno, ali isključivo u </a:t>
            </a:r>
            <a:r>
              <a:rPr lang="sr-Latn-RS" sz="2000" dirty="0" smtClean="0">
                <a:solidFill>
                  <a:srgbClr val="FF0000"/>
                </a:solidFill>
              </a:rPr>
              <a:t>potvrdnim</a:t>
            </a:r>
            <a:r>
              <a:rPr lang="sr-Latn-RS" sz="2000" dirty="0" smtClean="0"/>
              <a:t> rečenicama</a:t>
            </a:r>
          </a:p>
          <a:p>
            <a:pPr marL="0" indent="0">
              <a:buNone/>
            </a:pPr>
            <a:endParaRPr lang="sr-Latn-RS" sz="2000" dirty="0"/>
          </a:p>
          <a:p>
            <a:pPr marL="0" indent="0">
              <a:buNone/>
            </a:pPr>
            <a:r>
              <a:rPr lang="sr-Latn-RS" sz="2000" b="1" dirty="0" smtClean="0"/>
              <a:t>ANY</a:t>
            </a:r>
            <a:r>
              <a:rPr lang="sr-Latn-RS" sz="2000" dirty="0" smtClean="0"/>
              <a:t> – koristimo i za brojive i za nebrojive imenice kada količinu/broj nečega ne određujemo precizno, ali isključivo u </a:t>
            </a:r>
            <a:r>
              <a:rPr lang="sr-Latn-RS" sz="2000" dirty="0" smtClean="0">
                <a:solidFill>
                  <a:srgbClr val="FF0000"/>
                </a:solidFill>
              </a:rPr>
              <a:t>odričnim i uputnim </a:t>
            </a:r>
            <a:r>
              <a:rPr lang="sr-Latn-RS" sz="2000" dirty="0" smtClean="0"/>
              <a:t>rečenicama</a:t>
            </a:r>
            <a:endParaRPr lang="en-US" sz="2000" dirty="0"/>
          </a:p>
        </p:txBody>
      </p:sp>
    </p:spTree>
    <p:extLst>
      <p:ext uri="{BB962C8B-B14F-4D97-AF65-F5344CB8AC3E}">
        <p14:creationId xmlns:p14="http://schemas.microsoft.com/office/powerpoint/2010/main" val="85810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SOME / ANY</a:t>
            </a:r>
            <a:endParaRPr lang="en-US" dirty="0"/>
          </a:p>
        </p:txBody>
      </p:sp>
      <p:sp>
        <p:nvSpPr>
          <p:cNvPr id="3" name="Content Placeholder 2"/>
          <p:cNvSpPr>
            <a:spLocks noGrp="1"/>
          </p:cNvSpPr>
          <p:nvPr>
            <p:ph idx="1"/>
          </p:nvPr>
        </p:nvSpPr>
        <p:spPr/>
        <p:txBody>
          <a:bodyPr>
            <a:normAutofit/>
          </a:bodyPr>
          <a:lstStyle/>
          <a:p>
            <a:r>
              <a:rPr lang="sr-Latn-RS" dirty="0" smtClean="0"/>
              <a:t>Primeri:</a:t>
            </a:r>
          </a:p>
          <a:p>
            <a:endParaRPr lang="sr-Latn-RS" dirty="0"/>
          </a:p>
          <a:p>
            <a:pPr marL="0" indent="0">
              <a:buNone/>
            </a:pPr>
            <a:r>
              <a:rPr lang="sr-Latn-RS" dirty="0" smtClean="0"/>
              <a:t>There are </a:t>
            </a:r>
            <a:r>
              <a:rPr lang="sr-Latn-RS" dirty="0" smtClean="0">
                <a:solidFill>
                  <a:srgbClr val="FF0000"/>
                </a:solidFill>
              </a:rPr>
              <a:t>some</a:t>
            </a:r>
            <a:r>
              <a:rPr lang="sr-Latn-RS" dirty="0" smtClean="0"/>
              <a:t> apples in the fridge. </a:t>
            </a:r>
            <a:r>
              <a:rPr lang="sr-Latn-RS" sz="1800" dirty="0" smtClean="0"/>
              <a:t>(Ima nešto/nekoliko jabuka u frižideru). </a:t>
            </a:r>
          </a:p>
          <a:p>
            <a:pPr marL="0" indent="0">
              <a:buNone/>
            </a:pPr>
            <a:endParaRPr lang="sr-Latn-RS" sz="1800" dirty="0"/>
          </a:p>
          <a:p>
            <a:pPr marL="0" indent="0">
              <a:buNone/>
            </a:pPr>
            <a:r>
              <a:rPr lang="sr-Latn-RS" dirty="0" smtClean="0"/>
              <a:t>There aren</a:t>
            </a:r>
            <a:r>
              <a:rPr lang="en-US" dirty="0" smtClean="0"/>
              <a:t>’</a:t>
            </a:r>
            <a:r>
              <a:rPr lang="sr-Latn-RS" dirty="0" smtClean="0"/>
              <a:t>t </a:t>
            </a:r>
            <a:r>
              <a:rPr lang="sr-Latn-RS" dirty="0" smtClean="0">
                <a:solidFill>
                  <a:srgbClr val="FF0000"/>
                </a:solidFill>
              </a:rPr>
              <a:t>any</a:t>
            </a:r>
            <a:r>
              <a:rPr lang="sr-Latn-RS" dirty="0" smtClean="0"/>
              <a:t> apples in the fridge. </a:t>
            </a:r>
            <a:r>
              <a:rPr lang="sr-Latn-RS" sz="1800" dirty="0" smtClean="0"/>
              <a:t>(Nema nijedna/nimalo jabuka u frižideru.)</a:t>
            </a:r>
            <a:endParaRPr lang="en-US" sz="1800" dirty="0" smtClean="0"/>
          </a:p>
          <a:p>
            <a:pPr marL="0" indent="0">
              <a:buNone/>
            </a:pPr>
            <a:endParaRPr lang="en-US" sz="1800" dirty="0"/>
          </a:p>
          <a:p>
            <a:pPr marL="0" indent="0">
              <a:buNone/>
            </a:pPr>
            <a:r>
              <a:rPr lang="sr-Latn-RS" dirty="0" smtClean="0"/>
              <a:t>Are there </a:t>
            </a:r>
            <a:r>
              <a:rPr lang="sr-Latn-RS" dirty="0" smtClean="0">
                <a:solidFill>
                  <a:srgbClr val="FF0000"/>
                </a:solidFill>
              </a:rPr>
              <a:t>any</a:t>
            </a:r>
            <a:r>
              <a:rPr lang="sr-Latn-RS" dirty="0" smtClean="0"/>
              <a:t> apples in the fridge? </a:t>
            </a:r>
            <a:r>
              <a:rPr lang="sr-Latn-RS" sz="1800" dirty="0" smtClean="0"/>
              <a:t>(Ima li jabuka (množina) u frižideru?)</a:t>
            </a:r>
            <a:endParaRPr lang="en-US" sz="1800" dirty="0"/>
          </a:p>
        </p:txBody>
      </p:sp>
    </p:spTree>
    <p:extLst>
      <p:ext uri="{BB962C8B-B14F-4D97-AF65-F5344CB8AC3E}">
        <p14:creationId xmlns:p14="http://schemas.microsoft.com/office/powerpoint/2010/main" val="86148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SOME / ANY </a:t>
            </a:r>
            <a:endParaRPr lang="en-US" dirty="0"/>
          </a:p>
        </p:txBody>
      </p:sp>
      <p:sp>
        <p:nvSpPr>
          <p:cNvPr id="3" name="Content Placeholder 2"/>
          <p:cNvSpPr>
            <a:spLocks noGrp="1"/>
          </p:cNvSpPr>
          <p:nvPr>
            <p:ph idx="1"/>
          </p:nvPr>
        </p:nvSpPr>
        <p:spPr/>
        <p:txBody>
          <a:bodyPr/>
          <a:lstStyle/>
          <a:p>
            <a:r>
              <a:rPr lang="sr-Latn-RS" dirty="0" smtClean="0"/>
              <a:t>Kao što možemo zaključiti iz primera, SOME / ANY možemo da prevedemo na razne načine, npr. kao </a:t>
            </a:r>
            <a:r>
              <a:rPr lang="sr-Latn-RS" i="1" dirty="0" smtClean="0"/>
              <a:t>malo, nešto, nekoliko (zavisi o čemu govorimo)</a:t>
            </a:r>
          </a:p>
          <a:p>
            <a:pPr marL="0" indent="0">
              <a:buNone/>
            </a:pPr>
            <a:endParaRPr lang="sr-Latn-RS" i="1" dirty="0"/>
          </a:p>
          <a:p>
            <a:pPr marL="0" indent="0">
              <a:buNone/>
            </a:pPr>
            <a:r>
              <a:rPr lang="sr-Latn-RS" i="1" dirty="0" smtClean="0"/>
              <a:t>Is there any milk? </a:t>
            </a:r>
            <a:r>
              <a:rPr lang="sr-Latn-RS" sz="2000" i="1" dirty="0" smtClean="0"/>
              <a:t>Ima li mleka?</a:t>
            </a:r>
          </a:p>
          <a:p>
            <a:pPr marL="0" indent="0">
              <a:buNone/>
            </a:pPr>
            <a:r>
              <a:rPr lang="sr-Latn-RS" i="1" dirty="0" smtClean="0"/>
              <a:t>There are some boys in the park. </a:t>
            </a:r>
            <a:r>
              <a:rPr lang="sr-Latn-RS" sz="1800" i="1" dirty="0" smtClean="0"/>
              <a:t>Neki dečaci su u parku./ Nekoliko dečaka je u parku. (Nismo odredili tačan broj dečaka)</a:t>
            </a:r>
            <a:endParaRPr lang="en-US" i="1" dirty="0"/>
          </a:p>
        </p:txBody>
      </p:sp>
    </p:spTree>
    <p:extLst>
      <p:ext uri="{BB962C8B-B14F-4D97-AF65-F5344CB8AC3E}">
        <p14:creationId xmlns:p14="http://schemas.microsoft.com/office/powerpoint/2010/main" val="138791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MUCH / MANY</a:t>
            </a:r>
            <a:endParaRPr lang="en-US" dirty="0"/>
          </a:p>
        </p:txBody>
      </p:sp>
      <p:sp>
        <p:nvSpPr>
          <p:cNvPr id="3" name="Content Placeholder 2"/>
          <p:cNvSpPr>
            <a:spLocks noGrp="1"/>
          </p:cNvSpPr>
          <p:nvPr>
            <p:ph idx="1"/>
          </p:nvPr>
        </p:nvSpPr>
        <p:spPr/>
        <p:txBody>
          <a:bodyPr/>
          <a:lstStyle/>
          <a:p>
            <a:r>
              <a:rPr lang="sr-Latn-RS" dirty="0" smtClean="0"/>
              <a:t>Takođe, u svim vrstama rečenica povemeno viđamo i reči MUCH / MANY, kao i njihove upitne oblike na koje ćemo sad da se fokusiramo:</a:t>
            </a:r>
          </a:p>
          <a:p>
            <a:endParaRPr lang="sr-Latn-RS" dirty="0"/>
          </a:p>
          <a:p>
            <a:pPr marL="0" indent="0">
              <a:buNone/>
            </a:pPr>
            <a:r>
              <a:rPr lang="sr-Latn-RS" dirty="0" smtClean="0"/>
              <a:t>HOW MUCH....?</a:t>
            </a:r>
          </a:p>
          <a:p>
            <a:pPr marL="0" indent="0">
              <a:buNone/>
            </a:pPr>
            <a:r>
              <a:rPr lang="sr-Latn-RS" dirty="0" smtClean="0"/>
              <a:t>HOW MANY....?</a:t>
            </a:r>
            <a:endParaRPr lang="en-US" dirty="0"/>
          </a:p>
        </p:txBody>
      </p:sp>
    </p:spTree>
    <p:extLst>
      <p:ext uri="{BB962C8B-B14F-4D97-AF65-F5344CB8AC3E}">
        <p14:creationId xmlns:p14="http://schemas.microsoft.com/office/powerpoint/2010/main" val="3031048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MUCH / MANY</a:t>
            </a:r>
            <a:endParaRPr lang="en-US" dirty="0"/>
          </a:p>
        </p:txBody>
      </p:sp>
      <p:sp>
        <p:nvSpPr>
          <p:cNvPr id="3" name="Content Placeholder 2"/>
          <p:cNvSpPr>
            <a:spLocks noGrp="1"/>
          </p:cNvSpPr>
          <p:nvPr>
            <p:ph idx="1"/>
          </p:nvPr>
        </p:nvSpPr>
        <p:spPr/>
        <p:txBody>
          <a:bodyPr/>
          <a:lstStyle/>
          <a:p>
            <a:r>
              <a:rPr lang="sr-Latn-RS" dirty="0" smtClean="0"/>
              <a:t>MUCH – koristimo za nebrojive imenice</a:t>
            </a:r>
          </a:p>
          <a:p>
            <a:r>
              <a:rPr lang="sr-Latn-RS" dirty="0" smtClean="0"/>
              <a:t>MANY – koristimo za brojive imenice </a:t>
            </a:r>
          </a:p>
          <a:p>
            <a:pPr marL="0" indent="0">
              <a:buNone/>
            </a:pPr>
            <a:endParaRPr lang="sr-Latn-RS" dirty="0"/>
          </a:p>
          <a:p>
            <a:pPr marL="0" indent="0">
              <a:buNone/>
            </a:pPr>
            <a:r>
              <a:rPr lang="sr-Latn-RS" dirty="0" smtClean="0"/>
              <a:t>How </a:t>
            </a:r>
            <a:r>
              <a:rPr lang="sr-Latn-RS" dirty="0" smtClean="0">
                <a:solidFill>
                  <a:srgbClr val="FF0000"/>
                </a:solidFill>
              </a:rPr>
              <a:t>much</a:t>
            </a:r>
            <a:r>
              <a:rPr lang="sr-Latn-RS" dirty="0" smtClean="0"/>
              <a:t> </a:t>
            </a:r>
            <a:r>
              <a:rPr lang="sr-Latn-RS" dirty="0" smtClean="0">
                <a:solidFill>
                  <a:srgbClr val="FF0000"/>
                </a:solidFill>
              </a:rPr>
              <a:t>milk</a:t>
            </a:r>
            <a:r>
              <a:rPr lang="sr-Latn-RS" dirty="0" smtClean="0"/>
              <a:t> do you need for that cake? </a:t>
            </a:r>
            <a:r>
              <a:rPr lang="sr-Latn-RS" sz="1800" dirty="0" smtClean="0"/>
              <a:t>(Koliko mleka ti treba za tortu?)</a:t>
            </a:r>
          </a:p>
          <a:p>
            <a:pPr marL="0" indent="0">
              <a:buNone/>
            </a:pPr>
            <a:endParaRPr lang="sr-Latn-RS" sz="1800" dirty="0"/>
          </a:p>
          <a:p>
            <a:pPr marL="0" indent="0">
              <a:buNone/>
            </a:pPr>
            <a:r>
              <a:rPr lang="sr-Latn-RS" dirty="0" smtClean="0"/>
              <a:t>How </a:t>
            </a:r>
            <a:r>
              <a:rPr lang="sr-Latn-RS" dirty="0" smtClean="0">
                <a:solidFill>
                  <a:srgbClr val="FF0000"/>
                </a:solidFill>
              </a:rPr>
              <a:t>many oranges </a:t>
            </a:r>
            <a:r>
              <a:rPr lang="sr-Latn-RS" dirty="0" smtClean="0"/>
              <a:t>do you need for your cake? </a:t>
            </a:r>
            <a:r>
              <a:rPr lang="sr-Latn-RS" sz="1800" dirty="0" smtClean="0"/>
              <a:t>(Koliko pomorandži ti treba za tvoju tortu?)</a:t>
            </a:r>
            <a:endParaRPr lang="en-US" sz="1800" dirty="0"/>
          </a:p>
        </p:txBody>
      </p:sp>
    </p:spTree>
    <p:extLst>
      <p:ext uri="{BB962C8B-B14F-4D97-AF65-F5344CB8AC3E}">
        <p14:creationId xmlns:p14="http://schemas.microsoft.com/office/powerpoint/2010/main" val="2899968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SOME / ANY                         MUCH / MANY</a:t>
            </a:r>
            <a:endParaRPr lang="en-US" dirty="0"/>
          </a:p>
        </p:txBody>
      </p:sp>
      <p:sp>
        <p:nvSpPr>
          <p:cNvPr id="3" name="Content Placeholder 2"/>
          <p:cNvSpPr>
            <a:spLocks noGrp="1"/>
          </p:cNvSpPr>
          <p:nvPr>
            <p:ph idx="1"/>
          </p:nvPr>
        </p:nvSpPr>
        <p:spPr/>
        <p:txBody>
          <a:bodyPr/>
          <a:lstStyle/>
          <a:p>
            <a:r>
              <a:rPr lang="sr-Latn-RS" dirty="0" smtClean="0"/>
              <a:t>Ove reči koje smo danas naučili možemo koristiti kada govorimo o bilo čemu, ne samo o hrani. Samo treba da vodimo računa da li je ta imenica o kojoj govorimo brojiva ili nebrojiva.</a:t>
            </a:r>
          </a:p>
          <a:p>
            <a:endParaRPr lang="sr-Latn-RS" dirty="0"/>
          </a:p>
          <a:p>
            <a:pPr marL="0" indent="0">
              <a:buNone/>
            </a:pPr>
            <a:r>
              <a:rPr lang="sr-Latn-RS" sz="2400" dirty="0" smtClean="0"/>
              <a:t>How much money do you need?</a:t>
            </a:r>
          </a:p>
          <a:p>
            <a:pPr marL="0" indent="0">
              <a:buNone/>
            </a:pPr>
            <a:r>
              <a:rPr lang="sr-Latn-RS" sz="2400" dirty="0" smtClean="0"/>
              <a:t>How many students do you have?</a:t>
            </a:r>
          </a:p>
          <a:p>
            <a:pPr marL="0" indent="0">
              <a:buNone/>
            </a:pPr>
            <a:r>
              <a:rPr lang="sr-Latn-RS" sz="2400" dirty="0" smtClean="0"/>
              <a:t>There are some people in front of my house. </a:t>
            </a:r>
          </a:p>
          <a:p>
            <a:pPr marL="0" indent="0">
              <a:buNone/>
            </a:pPr>
            <a:r>
              <a:rPr lang="sr-Latn-RS" sz="2400" dirty="0" smtClean="0"/>
              <a:t>There aren</a:t>
            </a:r>
            <a:r>
              <a:rPr lang="en-US" sz="2400" dirty="0" smtClean="0"/>
              <a:t>’</a:t>
            </a:r>
            <a:r>
              <a:rPr lang="sr-Latn-RS" sz="2400" dirty="0" smtClean="0"/>
              <a:t>t any books on your desk. </a:t>
            </a:r>
            <a:endParaRPr lang="en-US" sz="2400" dirty="0"/>
          </a:p>
        </p:txBody>
      </p:sp>
    </p:spTree>
    <p:extLst>
      <p:ext uri="{BB962C8B-B14F-4D97-AF65-F5344CB8AC3E}">
        <p14:creationId xmlns:p14="http://schemas.microsoft.com/office/powerpoint/2010/main" val="4119097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 ANY                          MUCH / MANY</a:t>
            </a:r>
            <a:endParaRPr lang="en-US" dirty="0"/>
          </a:p>
        </p:txBody>
      </p:sp>
      <p:sp>
        <p:nvSpPr>
          <p:cNvPr id="3" name="Content Placeholder 2"/>
          <p:cNvSpPr>
            <a:spLocks noGrp="1"/>
          </p:cNvSpPr>
          <p:nvPr>
            <p:ph idx="1"/>
          </p:nvPr>
        </p:nvSpPr>
        <p:spPr/>
        <p:txBody>
          <a:bodyPr>
            <a:normAutofit/>
          </a:bodyPr>
          <a:lstStyle/>
          <a:p>
            <a:r>
              <a:rPr lang="en-US" sz="2800" dirty="0" smtClean="0"/>
              <a:t>Pro</a:t>
            </a:r>
            <a:r>
              <a:rPr lang="sr-Latn-RS" sz="2800" dirty="0" smtClean="0"/>
              <a:t>čitajte priču </a:t>
            </a:r>
            <a:r>
              <a:rPr lang="sr-Latn-RS" sz="2800" i="1" dirty="0" smtClean="0"/>
              <a:t>Stone soup </a:t>
            </a:r>
            <a:r>
              <a:rPr lang="sr-Latn-RS" sz="2800" dirty="0" smtClean="0"/>
              <a:t>u knjizi na strani 46. Da li u priči vidite rečenice u kojima su ovi izrazi upotrebljeni?</a:t>
            </a:r>
          </a:p>
          <a:p>
            <a:endParaRPr lang="sr-Latn-RS" sz="2800" dirty="0"/>
          </a:p>
          <a:p>
            <a:r>
              <a:rPr lang="sr-Latn-RS" sz="2800" dirty="0" smtClean="0"/>
              <a:t>Pročitajte priču </a:t>
            </a:r>
            <a:r>
              <a:rPr lang="sr-Latn-RS" sz="2800" i="1" dirty="0" smtClean="0"/>
              <a:t>Mut goes shopping</a:t>
            </a:r>
            <a:r>
              <a:rPr lang="sr-Latn-RS" sz="2800" dirty="0" smtClean="0"/>
              <a:t> na strani 48. Koje izraze primećujete u ovoj priči?</a:t>
            </a:r>
          </a:p>
          <a:p>
            <a:endParaRPr lang="sr-Latn-RS" sz="2800" dirty="0"/>
          </a:p>
          <a:p>
            <a:r>
              <a:rPr lang="sr-Latn-RS" sz="2800" dirty="0" smtClean="0"/>
              <a:t>Provežbajte usmeno ili u vašim sveskama rečenice a sledećeg slajda (nije domaći):</a:t>
            </a:r>
            <a:endParaRPr lang="en-US" sz="2800" dirty="0"/>
          </a:p>
        </p:txBody>
      </p:sp>
    </p:spTree>
    <p:extLst>
      <p:ext uri="{BB962C8B-B14F-4D97-AF65-F5344CB8AC3E}">
        <p14:creationId xmlns:p14="http://schemas.microsoft.com/office/powerpoint/2010/main" val="360019520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41</TotalTime>
  <Words>565</Words>
  <Application>Microsoft Office PowerPoint</Application>
  <PresentationFormat>On-screen Show (4:3)</PresentationFormat>
  <Paragraphs>57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SOME / ANY countable and uncountable nouns</vt:lpstr>
      <vt:lpstr>SOME / ANY</vt:lpstr>
      <vt:lpstr>SOME / ANY </vt:lpstr>
      <vt:lpstr>SOME / ANY</vt:lpstr>
      <vt:lpstr>SOME / ANY </vt:lpstr>
      <vt:lpstr>MUCH / MANY</vt:lpstr>
      <vt:lpstr>MUCH / MANY</vt:lpstr>
      <vt:lpstr>SOME / ANY                         MUCH / MANY</vt:lpstr>
      <vt:lpstr>SOME / ANY                          MUCH / MANY</vt:lpstr>
      <vt:lpstr>PowerPoint Presentation</vt:lpstr>
      <vt:lpstr>BOARD GAME</vt:lpstr>
      <vt:lpstr>PowerPoint Presentation</vt:lpstr>
      <vt:lpstr>No homework for this week.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Aleksandra Bojovic</dc:creator>
  <cp:lastModifiedBy>Aleksandra Bojovic</cp:lastModifiedBy>
  <cp:revision>6</cp:revision>
  <dcterms:created xsi:type="dcterms:W3CDTF">2020-03-28T10:16:45Z</dcterms:created>
  <dcterms:modified xsi:type="dcterms:W3CDTF">2020-03-28T10:58:31Z</dcterms:modified>
</cp:coreProperties>
</file>